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2" r:id="rId5"/>
    <p:sldId id="268" r:id="rId6"/>
    <p:sldId id="264" r:id="rId7"/>
    <p:sldId id="265" r:id="rId8"/>
    <p:sldId id="266" r:id="rId9"/>
    <p:sldId id="267" r:id="rId10"/>
    <p:sldId id="270" r:id="rId11"/>
    <p:sldId id="269" r:id="rId12"/>
    <p:sldId id="271" r:id="rId13"/>
    <p:sldId id="272" r:id="rId14"/>
    <p:sldId id="273" r:id="rId15"/>
    <p:sldId id="275" r:id="rId16"/>
    <p:sldId id="276" r:id="rId17"/>
    <p:sldId id="277" r:id="rId18"/>
    <p:sldId id="263" r:id="rId19"/>
    <p:sldId id="278" r:id="rId20"/>
    <p:sldId id="281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429" autoAdjust="0"/>
    <p:restoredTop sz="94660"/>
  </p:normalViewPr>
  <p:slideViewPr>
    <p:cSldViewPr>
      <p:cViewPr varScale="1">
        <p:scale>
          <a:sx n="104" d="100"/>
          <a:sy n="104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FBB7E2-FC9A-4DAD-A277-235DF2EEE50C}" type="doc">
      <dgm:prSet loTypeId="urn:microsoft.com/office/officeart/2005/8/layout/radial4" loCatId="relationship" qsTypeId="urn:microsoft.com/office/officeart/2005/8/quickstyle/simple4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AF146D00-843D-4741-995C-7C4330BD6A67}" type="pres">
      <dgm:prSet presAssocID="{20FBB7E2-FC9A-4DAD-A277-235DF2EEE50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D6E6003-EAA5-4098-8FCF-61AC2C5FEBA6}" type="presOf" srcId="{20FBB7E2-FC9A-4DAD-A277-235DF2EEE50C}" destId="{AF146D00-843D-4741-995C-7C4330BD6A67}" srcOrd="0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dirty="0" smtClean="0"/>
              <a:t>Образец подзаголовка</a:t>
            </a:r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2996952"/>
            <a:ext cx="7315200" cy="1931283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99592" y="2996952"/>
            <a:ext cx="288032" cy="194421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Рисунок 10" descr="847552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95736" cy="219573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52400"/>
            <a:ext cx="7067128" cy="9906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403648" y="1556792"/>
            <a:ext cx="7283152" cy="460016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pic>
        <p:nvPicPr>
          <p:cNvPr id="7" name="Рисунок 6" descr="847552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95736" cy="219573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9" name="Рисунок 8" descr="847552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95736" cy="2195736"/>
          </a:xfrm>
          <a:prstGeom prst="rect">
            <a:avLst/>
          </a:prstGeom>
          <a:effectLst>
            <a:softEdge rad="6350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pic>
        <p:nvPicPr>
          <p:cNvPr id="8" name="Рисунок 7" descr="847552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95736" cy="219573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28600"/>
            <a:ext cx="6275040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7" name="Рисунок 6" descr="847552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95736" cy="219573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 userDrawn="1"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7" name="Рисунок 6" descr="847552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95736" cy="219573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996952"/>
            <a:ext cx="7056784" cy="1872208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Подготовка к устной части ОГЭ по английскому языку: выполнение заданий 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i="1" dirty="0" smtClean="0"/>
              <a:t>(из опыта работы)</a:t>
            </a: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5013176"/>
            <a:ext cx="6858000" cy="644674"/>
          </a:xfrm>
        </p:spPr>
        <p:txBody>
          <a:bodyPr>
            <a:noAutofit/>
          </a:bodyPr>
          <a:lstStyle/>
          <a:p>
            <a:pPr algn="l"/>
            <a:r>
              <a:rPr lang="ru-RU" sz="1800" b="1" i="1" dirty="0" smtClean="0">
                <a:solidFill>
                  <a:schemeClr val="tx1"/>
                </a:solidFill>
              </a:rPr>
              <a:t>Мушкадинова Елена Юрьевна, </a:t>
            </a:r>
          </a:p>
          <a:p>
            <a:pPr algn="l"/>
            <a:r>
              <a:rPr lang="ru-RU" sz="1800" b="1" i="1" dirty="0" smtClean="0">
                <a:solidFill>
                  <a:schemeClr val="tx1"/>
                </a:solidFill>
              </a:rPr>
              <a:t>учитель английского языка МБОУ «Хиславичская СШ»</a:t>
            </a:r>
          </a:p>
          <a:p>
            <a:pPr algn="l"/>
            <a:endParaRPr lang="ru-RU" sz="1800" b="1" i="1" dirty="0"/>
          </a:p>
        </p:txBody>
      </p:sp>
      <p:pic>
        <p:nvPicPr>
          <p:cNvPr id="4" name="Picture 9" descr="PFIBSbYaA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825305" cy="122413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3786182" y="6211669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15 августа 2016г.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52400"/>
            <a:ext cx="7067128" cy="63339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Тренировочные упражнения</a:t>
            </a: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714488"/>
            <a:ext cx="8043890" cy="4786346"/>
          </a:xfrm>
        </p:spPr>
        <p:txBody>
          <a:bodyPr>
            <a:noAutofit/>
          </a:bodyPr>
          <a:lstStyle/>
          <a:p>
            <a:pPr lvl="0">
              <a:buSzPct val="81000"/>
            </a:pPr>
            <a:r>
              <a:rPr lang="ru-RU" sz="1800" dirty="0" smtClean="0"/>
              <a:t>Работа в парах по заданной теме</a:t>
            </a:r>
          </a:p>
          <a:p>
            <a:pPr lvl="0">
              <a:buSzPct val="81000"/>
            </a:pPr>
            <a:r>
              <a:rPr lang="ru-RU" sz="1800" dirty="0" smtClean="0"/>
              <a:t>Предложить готовый диалог учащимся, убрав из него ответы, тем самым дать возможность учащимся самим ответить на вопросы, затем дать вариант оригинала. </a:t>
            </a:r>
          </a:p>
          <a:p>
            <a:pPr lvl="0">
              <a:buSzPct val="81000"/>
            </a:pPr>
            <a:r>
              <a:rPr lang="ru-RU" sz="1800" dirty="0" smtClean="0"/>
              <a:t>Научить учащихся ориентироваться в диалогах, находя фразы, заканчивая предложения</a:t>
            </a:r>
          </a:p>
          <a:p>
            <a:pPr lvl="0">
              <a:buSzPct val="81000"/>
            </a:pPr>
            <a:r>
              <a:rPr lang="ru-RU" sz="1800" dirty="0" smtClean="0"/>
              <a:t>Отрабатывать интонацию ответа на различные типы вопросов</a:t>
            </a:r>
          </a:p>
          <a:p>
            <a:pPr lvl="0">
              <a:buSzPct val="81000"/>
            </a:pPr>
            <a:r>
              <a:rPr lang="ru-RU" sz="1800" dirty="0" smtClean="0"/>
              <a:t>Научить учащихся при ответе на вопросы, которые предполагают высказывание собственного мнения, использовать разнообразные реплики и клише </a:t>
            </a:r>
            <a:r>
              <a:rPr lang="en-US" sz="1800" dirty="0" smtClean="0"/>
              <a:t>I</a:t>
            </a:r>
            <a:r>
              <a:rPr lang="ru-RU" sz="1800" dirty="0" smtClean="0"/>
              <a:t> </a:t>
            </a:r>
            <a:r>
              <a:rPr lang="en-US" sz="1800" dirty="0" smtClean="0"/>
              <a:t>think</a:t>
            </a:r>
            <a:r>
              <a:rPr lang="ru-RU" sz="1800" dirty="0" smtClean="0"/>
              <a:t>, </a:t>
            </a:r>
            <a:r>
              <a:rPr lang="en-US" sz="1800" dirty="0" smtClean="0"/>
              <a:t>I believe</a:t>
            </a:r>
            <a:r>
              <a:rPr lang="ru-RU" sz="1800" dirty="0" smtClean="0"/>
              <a:t>, </a:t>
            </a:r>
            <a:r>
              <a:rPr lang="en-US" sz="1800" dirty="0" smtClean="0"/>
              <a:t>in my opinion</a:t>
            </a:r>
            <a:r>
              <a:rPr lang="ru-RU" sz="1800" dirty="0" smtClean="0"/>
              <a:t>, </a:t>
            </a:r>
            <a:r>
              <a:rPr lang="en-US" sz="1800" dirty="0" smtClean="0"/>
              <a:t>to my mind</a:t>
            </a:r>
            <a:r>
              <a:rPr lang="ru-RU" sz="1800" dirty="0" smtClean="0"/>
              <a:t>, </a:t>
            </a:r>
            <a:r>
              <a:rPr lang="en-US" sz="1800" dirty="0" smtClean="0"/>
              <a:t>it</a:t>
            </a:r>
            <a:r>
              <a:rPr lang="ru-RU" sz="1800" dirty="0" smtClean="0"/>
              <a:t>’</a:t>
            </a:r>
            <a:r>
              <a:rPr lang="en-US" sz="1800" dirty="0" smtClean="0"/>
              <a:t>s well known</a:t>
            </a:r>
            <a:endParaRPr lang="ru-RU" sz="1800" dirty="0" smtClean="0"/>
          </a:p>
          <a:p>
            <a:pPr lvl="0">
              <a:buSzPct val="81000"/>
            </a:pPr>
            <a:r>
              <a:rPr lang="ru-RU" sz="1800" dirty="0" smtClean="0"/>
              <a:t>Пользоваться выражениями согласия, несогласия, сомнения, просьбы, вежливого отказа</a:t>
            </a:r>
          </a:p>
          <a:p>
            <a:pPr lvl="0">
              <a:buSzPct val="81000"/>
            </a:pPr>
            <a:r>
              <a:rPr lang="ru-RU" sz="1800" dirty="0" smtClean="0"/>
              <a:t>Понимание и умение пользоваться этикетными фразами страны изучаемого языка </a:t>
            </a:r>
          </a:p>
          <a:p>
            <a:pPr>
              <a:buSzPct val="81000"/>
            </a:pPr>
            <a:endParaRPr lang="ru-RU" sz="1800" dirty="0"/>
          </a:p>
        </p:txBody>
      </p:sp>
      <p:pic>
        <p:nvPicPr>
          <p:cNvPr id="4" name="Picture 9" descr="PFIBSbYaA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825305" cy="122413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6215106" cy="57152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Пример из УМК </a:t>
            </a:r>
            <a:r>
              <a:rPr lang="en-US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“Enjoy English – 9”</a:t>
            </a:r>
            <a:endParaRPr lang="ru-RU" sz="2800" dirty="0"/>
          </a:p>
        </p:txBody>
      </p:sp>
      <p:pic>
        <p:nvPicPr>
          <p:cNvPr id="4" name="Picture 9" descr="PFIBSbYaA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825305" cy="122413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1002772" y="3143248"/>
            <a:ext cx="3088195" cy="306905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6" name="Выноска 2 5"/>
          <p:cNvSpPr/>
          <p:nvPr/>
        </p:nvSpPr>
        <p:spPr>
          <a:xfrm flipH="1">
            <a:off x="500034" y="2500306"/>
            <a:ext cx="2214578" cy="57150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8500"/>
              <a:gd name="adj6" fmla="val -3428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SzPct val="81000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Работа в парах по заданной теме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lum bright="-10000" contrast="40000"/>
          </a:blip>
          <a:srcRect/>
          <a:stretch>
            <a:fillRect/>
          </a:stretch>
        </p:blipFill>
        <p:spPr bwMode="auto">
          <a:xfrm>
            <a:off x="2750300" y="1214422"/>
            <a:ext cx="5510932" cy="114300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8" name="Выноска 2 7"/>
          <p:cNvSpPr/>
          <p:nvPr/>
        </p:nvSpPr>
        <p:spPr>
          <a:xfrm rot="10800000" flipV="1">
            <a:off x="4214810" y="2643182"/>
            <a:ext cx="3786214" cy="121444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92329"/>
              <a:gd name="adj6" fmla="val 1429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SzPct val="81000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Ответы на вопросы  с использованием  разнообразных реплик и клише 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think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 believe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my opinion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 my mind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 well known</a:t>
            </a:r>
            <a:endParaRPr lang="ru-RU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lum bright="-10000" contrast="40000"/>
          </a:blip>
          <a:srcRect/>
          <a:stretch>
            <a:fillRect/>
          </a:stretch>
        </p:blipFill>
        <p:spPr bwMode="auto">
          <a:xfrm>
            <a:off x="4357686" y="5572140"/>
            <a:ext cx="4505325" cy="85725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0" name="Выноска 2 9"/>
          <p:cNvSpPr/>
          <p:nvPr/>
        </p:nvSpPr>
        <p:spPr>
          <a:xfrm flipH="1">
            <a:off x="4643438" y="4429132"/>
            <a:ext cx="3143272" cy="10001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4910"/>
              <a:gd name="adj6" fmla="val -27354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SzPct val="81000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Ответы на аудиовопросы по теме с использованием  разнообразных реплик и клише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-285776"/>
            <a:ext cx="6595666" cy="1428776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/>
              <a:t>Task</a:t>
            </a:r>
            <a:r>
              <a:rPr lang="ru-RU" sz="2400" b="1" dirty="0" smtClean="0"/>
              <a:t> 3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Тематическое монологическое высказывание</a:t>
            </a:r>
            <a:endParaRPr lang="ru-RU" sz="2400" i="1" dirty="0">
              <a:ln w="10541" cmpd="sng">
                <a:noFill/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5" name="Picture 9" descr="PFIBSbYaA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825305" cy="122413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b="28913"/>
          <a:stretch>
            <a:fillRect/>
          </a:stretch>
        </p:blipFill>
        <p:spPr bwMode="auto">
          <a:xfrm>
            <a:off x="2214546" y="1285860"/>
            <a:ext cx="5120080" cy="491490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52400"/>
            <a:ext cx="6408712" cy="8477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Что оценивается в Задании 3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928802"/>
            <a:ext cx="800105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Решение коммуникативной задачи – даны развернутые ответы на все вопросы – 3 балла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max</a:t>
            </a:r>
          </a:p>
          <a:p>
            <a:pPr>
              <a:buClr>
                <a:srgbClr val="C00000"/>
              </a:buClr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10-12 фраз, 8-9 фраз, 6-7 фраз, 5 и менее фраз</a:t>
            </a:r>
          </a:p>
          <a:p>
            <a:pPr>
              <a:buClr>
                <a:srgbClr val="C00000"/>
              </a:buClr>
            </a:pP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Организация высказывания – наличие вступительной и заключительной фразы, завершенность высказывания, правильное использование средств логической связи 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Языковое оформление 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допускается не более ЧЕТЫРЕХ негрубых</a:t>
            </a:r>
          </a:p>
          <a:p>
            <a:pPr>
              <a:buClr>
                <a:srgbClr val="C00000"/>
              </a:buClr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лексико-грамматических И/ИЛИ не более ТРЕХ </a:t>
            </a:r>
          </a:p>
          <a:p>
            <a:pPr>
              <a:buClr>
                <a:srgbClr val="C00000"/>
              </a:buClr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негрубых фонетических ошибок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Максимальный балл – 7 баллов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9" descr="PFIBSbYaA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825305" cy="1224136"/>
          </a:xfrm>
          <a:prstGeom prst="rect">
            <a:avLst/>
          </a:prstGeom>
          <a:noFill/>
          <a:effectLst>
            <a:softEdge rad="63500"/>
          </a:effectLst>
        </p:spPr>
      </p:pic>
      <p:grpSp>
        <p:nvGrpSpPr>
          <p:cNvPr id="3" name="Группа 7"/>
          <p:cNvGrpSpPr/>
          <p:nvPr/>
        </p:nvGrpSpPr>
        <p:grpSpPr>
          <a:xfrm>
            <a:off x="6286512" y="4500570"/>
            <a:ext cx="2857488" cy="2143116"/>
            <a:chOff x="3995936" y="2564904"/>
            <a:chExt cx="4912345" cy="3778143"/>
          </a:xfrm>
        </p:grpSpPr>
        <p:pic>
          <p:nvPicPr>
            <p:cNvPr id="10" name="Picture 9" descr="Useful_Link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4048" y="2564904"/>
              <a:ext cx="3904233" cy="3778143"/>
            </a:xfrm>
            <a:prstGeom prst="rect">
              <a:avLst/>
            </a:prstGeom>
            <a:noFill/>
          </p:spPr>
        </p:pic>
        <p:sp>
          <p:nvSpPr>
            <p:cNvPr id="11" name="Овальная выноска 10"/>
            <p:cNvSpPr/>
            <p:nvPr/>
          </p:nvSpPr>
          <p:spPr>
            <a:xfrm flipH="1">
              <a:off x="3995936" y="2636912"/>
              <a:ext cx="2952328" cy="1368152"/>
            </a:xfrm>
            <a:prstGeom prst="wedgeEllipseCallout">
              <a:avLst>
                <a:gd name="adj1" fmla="val -36665"/>
                <a:gd name="adj2" fmla="val 6054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Монолог по теме</a:t>
              </a:r>
              <a:endParaRPr lang="ru-RU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19672" y="152400"/>
            <a:ext cx="7067128" cy="63339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Тренировочные упражнения</a:t>
            </a: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5" name="Picture 9" descr="PFIBSbYaA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548680"/>
            <a:ext cx="745160" cy="1105261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42976" y="1643050"/>
            <a:ext cx="692948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Схема ответа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Вступление  — ответ на вопросы по порядку — заключение + тематические выражения и слова-связки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Группа 7"/>
          <p:cNvGrpSpPr/>
          <p:nvPr/>
        </p:nvGrpSpPr>
        <p:grpSpPr>
          <a:xfrm>
            <a:off x="6286512" y="4500570"/>
            <a:ext cx="2857488" cy="2143116"/>
            <a:chOff x="3995936" y="2564904"/>
            <a:chExt cx="4912345" cy="3778143"/>
          </a:xfrm>
        </p:grpSpPr>
        <p:pic>
          <p:nvPicPr>
            <p:cNvPr id="8" name="Picture 9" descr="Useful_Link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4048" y="2564904"/>
              <a:ext cx="3904233" cy="3778143"/>
            </a:xfrm>
            <a:prstGeom prst="rect">
              <a:avLst/>
            </a:prstGeom>
            <a:noFill/>
          </p:spPr>
        </p:pic>
        <p:sp>
          <p:nvSpPr>
            <p:cNvPr id="9" name="Овальная выноска 8"/>
            <p:cNvSpPr/>
            <p:nvPr/>
          </p:nvSpPr>
          <p:spPr>
            <a:xfrm flipH="1">
              <a:off x="3995936" y="2636912"/>
              <a:ext cx="2952328" cy="1368152"/>
            </a:xfrm>
            <a:prstGeom prst="wedgeEllipseCallout">
              <a:avLst>
                <a:gd name="adj1" fmla="val -36665"/>
                <a:gd name="adj2" fmla="val 6054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Монолог по теме</a:t>
              </a:r>
              <a:endParaRPr lang="ru-RU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lum bright="-20000" contrast="40000"/>
          </a:blip>
          <a:srcRect/>
          <a:stretch>
            <a:fillRect/>
          </a:stretch>
        </p:blipFill>
        <p:spPr bwMode="auto">
          <a:xfrm>
            <a:off x="1000100" y="3714752"/>
            <a:ext cx="4372670" cy="285752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19672" y="152400"/>
            <a:ext cx="7067128" cy="99058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Тренировочные упражнения для неподготовленной речи</a:t>
            </a: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5" name="Picture 9" descr="PFIBSbYaA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548680"/>
            <a:ext cx="745160" cy="1105261"/>
          </a:xfrm>
          <a:prstGeom prst="rect">
            <a:avLst/>
          </a:prstGeom>
          <a:noFill/>
          <a:effectLst>
            <a:softEdge rad="63500"/>
          </a:effectLst>
        </p:spPr>
      </p:pic>
      <p:grpSp>
        <p:nvGrpSpPr>
          <p:cNvPr id="2" name="Группа 7"/>
          <p:cNvGrpSpPr/>
          <p:nvPr/>
        </p:nvGrpSpPr>
        <p:grpSpPr>
          <a:xfrm>
            <a:off x="6286512" y="4500570"/>
            <a:ext cx="2857488" cy="2143116"/>
            <a:chOff x="3995936" y="2564904"/>
            <a:chExt cx="4912345" cy="3778143"/>
          </a:xfrm>
        </p:grpSpPr>
        <p:pic>
          <p:nvPicPr>
            <p:cNvPr id="8" name="Picture 9" descr="Useful_Link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4048" y="2564904"/>
              <a:ext cx="3904233" cy="3778143"/>
            </a:xfrm>
            <a:prstGeom prst="rect">
              <a:avLst/>
            </a:prstGeom>
            <a:noFill/>
          </p:spPr>
        </p:pic>
        <p:sp>
          <p:nvSpPr>
            <p:cNvPr id="9" name="Овальная выноска 8"/>
            <p:cNvSpPr/>
            <p:nvPr/>
          </p:nvSpPr>
          <p:spPr>
            <a:xfrm flipH="1">
              <a:off x="3995936" y="2636912"/>
              <a:ext cx="2952328" cy="1368152"/>
            </a:xfrm>
            <a:prstGeom prst="wedgeEllipseCallout">
              <a:avLst>
                <a:gd name="adj1" fmla="val -36665"/>
                <a:gd name="adj2" fmla="val 6054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Монолог по теме</a:t>
              </a:r>
              <a:endParaRPr lang="ru-RU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42910" y="1785926"/>
            <a:ext cx="621510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придумать заголовок к тексту и обосновать;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описать картину, которая не связана с изучаемой темой;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составить ситуацию с опорой на ранее прочитанное, услышанное;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определить суть высказывания;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охарактеризовать действующих лиц, место действия;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составить краткое объявление, тексты открыток.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6072198" y="1928802"/>
            <a:ext cx="2938158" cy="221457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6215106" cy="57152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Пример из УМК </a:t>
            </a:r>
            <a:r>
              <a:rPr lang="en-US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“Enjoy English – 9”</a:t>
            </a:r>
            <a:endParaRPr lang="ru-RU" sz="2800" dirty="0"/>
          </a:p>
        </p:txBody>
      </p:sp>
      <p:pic>
        <p:nvPicPr>
          <p:cNvPr id="4" name="Picture 9" descr="PFIBSbYaA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825305" cy="122413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/>
          <a:stretch>
            <a:fillRect/>
          </a:stretch>
        </p:blipFill>
        <p:spPr bwMode="auto">
          <a:xfrm>
            <a:off x="428596" y="1714488"/>
            <a:ext cx="2379164" cy="48815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6" name="Выноска 2 5"/>
          <p:cNvSpPr/>
          <p:nvPr/>
        </p:nvSpPr>
        <p:spPr>
          <a:xfrm>
            <a:off x="3357554" y="1500174"/>
            <a:ext cx="2286016" cy="92869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8500"/>
              <a:gd name="adj6" fmla="val -3428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SzPct val="81000"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Описание фото, которые не связаны с изучаемой темой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lum bright="-10000" contrast="40000"/>
          </a:blip>
          <a:srcRect/>
          <a:stretch>
            <a:fillRect/>
          </a:stretch>
        </p:blipFill>
        <p:spPr bwMode="auto">
          <a:xfrm>
            <a:off x="6848039" y="2571744"/>
            <a:ext cx="2295961" cy="221532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0" name="Выноска 2 9"/>
          <p:cNvSpPr/>
          <p:nvPr/>
        </p:nvSpPr>
        <p:spPr>
          <a:xfrm>
            <a:off x="6572264" y="1857364"/>
            <a:ext cx="1643074" cy="57150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140"/>
              <a:gd name="adj6" fmla="val 3469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SzPct val="81000"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Суть высказывания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>
            <a:lum bright="-20000" contrast="40000"/>
          </a:blip>
          <a:srcRect/>
          <a:stretch>
            <a:fillRect/>
          </a:stretch>
        </p:blipFill>
        <p:spPr bwMode="auto">
          <a:xfrm>
            <a:off x="3500430" y="4929198"/>
            <a:ext cx="43042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Выноска 2 12"/>
          <p:cNvSpPr/>
          <p:nvPr/>
        </p:nvSpPr>
        <p:spPr>
          <a:xfrm flipH="1">
            <a:off x="3000364" y="3357562"/>
            <a:ext cx="2928958" cy="8572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24698"/>
              <a:gd name="adj6" fmla="val -2007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latin typeface="Arial" pitchFamily="34" charset="0"/>
                <a:cs typeface="Arial" pitchFamily="34" charset="0"/>
              </a:rPr>
              <a:t>Составьте несколько предложений устойчивыми выражениями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6215106" cy="57152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Пример из УМК </a:t>
            </a:r>
            <a:r>
              <a:rPr lang="en-US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“Enjoy English – 9”</a:t>
            </a:r>
            <a:endParaRPr lang="ru-RU" sz="2800" dirty="0"/>
          </a:p>
        </p:txBody>
      </p:sp>
      <p:pic>
        <p:nvPicPr>
          <p:cNvPr id="4" name="Picture 9" descr="PFIBSbYaA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825305" cy="122413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14282" y="2071678"/>
            <a:ext cx="3041423" cy="203357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6" name="Выноска 2 5"/>
          <p:cNvSpPr/>
          <p:nvPr/>
        </p:nvSpPr>
        <p:spPr>
          <a:xfrm>
            <a:off x="3357554" y="1000108"/>
            <a:ext cx="2643206" cy="92869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9632"/>
              <a:gd name="adj6" fmla="val -6012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latin typeface="Arial" pitchFamily="34" charset="0"/>
                <a:cs typeface="Arial" pitchFamily="34" charset="0"/>
              </a:rPr>
              <a:t>Составьте список клише для высказывания со зрительной опорой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lum bright="-10000" contrast="40000"/>
          </a:blip>
          <a:srcRect/>
          <a:stretch>
            <a:fillRect/>
          </a:stretch>
        </p:blipFill>
        <p:spPr bwMode="auto">
          <a:xfrm>
            <a:off x="6000760" y="3214686"/>
            <a:ext cx="2871791" cy="346575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0" name="Выноска 2 9"/>
          <p:cNvSpPr/>
          <p:nvPr/>
        </p:nvSpPr>
        <p:spPr>
          <a:xfrm flipH="1">
            <a:off x="4929190" y="2000240"/>
            <a:ext cx="3571900" cy="114300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66430"/>
              <a:gd name="adj6" fmla="val -3506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Blip>
                <a:blip r:embed="rId5"/>
              </a:buBlip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Подберите как можно больше прилагательных к словам</a:t>
            </a:r>
          </a:p>
          <a:p>
            <a:pPr lvl="0">
              <a:buBlip>
                <a:blip r:embed="rId5"/>
              </a:buBlip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Подберите синонимы – антонимы</a:t>
            </a:r>
          </a:p>
          <a:p>
            <a:pPr lvl="0">
              <a:buBlip>
                <a:blip r:embed="rId5"/>
              </a:buBlip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Опишите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642910" y="4572008"/>
            <a:ext cx="4357718" cy="194112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3" name="Выноска 2 12"/>
          <p:cNvSpPr/>
          <p:nvPr/>
        </p:nvSpPr>
        <p:spPr>
          <a:xfrm flipH="1">
            <a:off x="214282" y="4286256"/>
            <a:ext cx="2928958" cy="114300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3244"/>
              <a:gd name="adj6" fmla="val -464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latin typeface="Arial" pitchFamily="34" charset="0"/>
                <a:cs typeface="Arial" pitchFamily="34" charset="0"/>
              </a:rPr>
              <a:t>Выскажите своё мнение, ответив на 3 вопроса</a:t>
            </a:r>
          </a:p>
          <a:p>
            <a:pPr lvl="0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Предложите развёрнутую аргументацию (3-4 фразы)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52400"/>
            <a:ext cx="5881286" cy="1419212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Использование примерных вариантов  ОГЭ по английскому языку (устная часть)</a:t>
            </a:r>
            <a:r>
              <a:rPr lang="en-US" sz="2000" b="1" i="1" dirty="0" smtClean="0">
                <a:solidFill>
                  <a:srgbClr val="C00000"/>
                </a:solidFill>
              </a:rPr>
              <a:t>. </a:t>
            </a:r>
            <a:r>
              <a:rPr lang="ru-RU" sz="2000" b="1" i="1" dirty="0" smtClean="0">
                <a:solidFill>
                  <a:srgbClr val="C00000"/>
                </a:solidFill>
              </a:rPr>
              <a:t>Ознакомление с заданиями, комментарии к ним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352928" cy="5112568"/>
          </a:xfrm>
        </p:spPr>
        <p:txBody>
          <a:bodyPr>
            <a:noAutofit/>
          </a:bodyPr>
          <a:lstStyle/>
          <a:p>
            <a:pPr marL="457200" indent="-457200">
              <a:buClr>
                <a:srgbClr val="C00000"/>
              </a:buClr>
              <a:buSzPct val="83000"/>
              <a:buFont typeface="+mj-lt"/>
              <a:buAutoNum type="arabicPeriod"/>
            </a:pPr>
            <a:endParaRPr lang="ru-RU" sz="1400" dirty="0" smtClean="0"/>
          </a:p>
          <a:p>
            <a:endParaRPr lang="ru-RU" sz="1400" dirty="0" smtClean="0"/>
          </a:p>
        </p:txBody>
      </p:sp>
      <p:pic>
        <p:nvPicPr>
          <p:cNvPr id="4" name="Picture 9" descr="PFIBSbYaA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825305" cy="122413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Рисунок 4" descr="vbiby -ju'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071678"/>
            <a:ext cx="1838082" cy="2438582"/>
          </a:xfrm>
          <a:prstGeom prst="rect">
            <a:avLst/>
          </a:prstGeom>
        </p:spPr>
      </p:pic>
      <p:pic>
        <p:nvPicPr>
          <p:cNvPr id="7" name="Рисунок 6" descr="gia_2016_oge_angliiskii_jazyk_ucheb_pos_ustnaja_chast_tren_testy_milrud.jpg"/>
          <p:cNvPicPr>
            <a:picLocks noChangeAspect="1"/>
          </p:cNvPicPr>
          <p:nvPr/>
        </p:nvPicPr>
        <p:blipFill>
          <a:blip r:embed="rId4" cstate="print"/>
          <a:srcRect l="15144" r="14184"/>
          <a:stretch>
            <a:fillRect/>
          </a:stretch>
        </p:blipFill>
        <p:spPr>
          <a:xfrm>
            <a:off x="3500430" y="2000240"/>
            <a:ext cx="1754929" cy="248320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5720" y="4572008"/>
            <a:ext cx="29289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А.В. Мишин</a:t>
            </a:r>
          </a:p>
          <a:p>
            <a:pP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Английский язык. Основной  государственный экзамен. Устная часть. – М.: Просвещение, 2016. – 36 с. : ил.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4572008"/>
            <a:ext cx="28575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Р.П. Мильруд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ОГЭ. Английский язык : Устная часть. Тренировочные тесты: учебное пособие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- Обнинск : Титул,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2016.- 24 с.: ил.</a:t>
            </a:r>
          </a:p>
        </p:txBody>
      </p:sp>
      <p:grpSp>
        <p:nvGrpSpPr>
          <p:cNvPr id="10" name="Группа 7"/>
          <p:cNvGrpSpPr/>
          <p:nvPr/>
        </p:nvGrpSpPr>
        <p:grpSpPr>
          <a:xfrm>
            <a:off x="6286512" y="4500570"/>
            <a:ext cx="2857488" cy="2143116"/>
            <a:chOff x="3995936" y="2564904"/>
            <a:chExt cx="4912345" cy="3778143"/>
          </a:xfrm>
        </p:grpSpPr>
        <p:pic>
          <p:nvPicPr>
            <p:cNvPr id="11" name="Picture 9" descr="Useful_Link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04048" y="2564904"/>
              <a:ext cx="3904233" cy="3778143"/>
            </a:xfrm>
            <a:prstGeom prst="rect">
              <a:avLst/>
            </a:prstGeom>
            <a:noFill/>
          </p:spPr>
        </p:pic>
        <p:sp>
          <p:nvSpPr>
            <p:cNvPr id="12" name="Овальная выноска 11"/>
            <p:cNvSpPr/>
            <p:nvPr/>
          </p:nvSpPr>
          <p:spPr>
            <a:xfrm flipH="1">
              <a:off x="3995936" y="2636912"/>
              <a:ext cx="2952328" cy="1368152"/>
            </a:xfrm>
            <a:prstGeom prst="wedgeEllipseCallout">
              <a:avLst>
                <a:gd name="adj1" fmla="val -36665"/>
                <a:gd name="adj2" fmla="val 6054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Пособия</a:t>
              </a:r>
              <a:endParaRPr lang="ru-RU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357166"/>
            <a:ext cx="5881286" cy="1143008"/>
          </a:xfrm>
        </p:spPr>
        <p:txBody>
          <a:bodyPr>
            <a:noAutofit/>
          </a:bodyPr>
          <a:lstStyle/>
          <a:p>
            <a:pPr algn="r"/>
            <a:r>
              <a:rPr lang="ru-RU" sz="2000" b="1" i="1" dirty="0" smtClean="0">
                <a:solidFill>
                  <a:srgbClr val="C00000"/>
                </a:solidFill>
              </a:rPr>
              <a:t>Использование ПО и серверов для записи голоса в рамках заданного форматом экзамена времени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4" name="Picture 9" descr="PFIBSbYaA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825305" cy="122413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" name="Picture 8" descr="http://api.ning.com/files/Ekn0X4J12LT6iSOLuyNePwCQp4JDu4Js6QbLd34-SgqJkZkj4kb0ATzY4SP8bc6TpnmrOjR7qd8GHsNtdBrvwzZ30Em*dKy2/01Vocaro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357430"/>
            <a:ext cx="2521572" cy="164307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00034" y="1857364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http://vocaroo.com/</a:t>
            </a:r>
            <a:endParaRPr lang="ru-RU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2" name="Picture 4" descr="https://i.ytimg.com/vi/VNkv_T_Li3o/hq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071678"/>
            <a:ext cx="2500298" cy="187522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143504" y="1643050"/>
            <a:ext cx="2913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Программа </a:t>
            </a:r>
            <a:r>
              <a:rPr lang="en-US" b="1" i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AUDACITY</a:t>
            </a:r>
            <a:endParaRPr lang="en-US" b="1" i="1" cap="all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4" name="Picture 6" descr="http://baby-care-made-easy.com/images/56b0c90867da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786322"/>
            <a:ext cx="1857388" cy="177265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786050" y="4071942"/>
            <a:ext cx="3617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Утилита для записи голоса UV Sound Recorder</a:t>
            </a:r>
            <a:endParaRPr lang="ru-RU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Группа 7"/>
          <p:cNvGrpSpPr/>
          <p:nvPr/>
        </p:nvGrpSpPr>
        <p:grpSpPr>
          <a:xfrm>
            <a:off x="5857880" y="4214818"/>
            <a:ext cx="3286120" cy="2428868"/>
            <a:chOff x="3259068" y="2061146"/>
            <a:chExt cx="5649213" cy="4281901"/>
          </a:xfrm>
        </p:grpSpPr>
        <p:pic>
          <p:nvPicPr>
            <p:cNvPr id="20" name="Picture 9" descr="Useful_Link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04048" y="2564904"/>
              <a:ext cx="3904233" cy="3778143"/>
            </a:xfrm>
            <a:prstGeom prst="rect">
              <a:avLst/>
            </a:prstGeom>
            <a:noFill/>
          </p:spPr>
        </p:pic>
        <p:sp>
          <p:nvSpPr>
            <p:cNvPr id="21" name="Овальная выноска 20"/>
            <p:cNvSpPr/>
            <p:nvPr/>
          </p:nvSpPr>
          <p:spPr>
            <a:xfrm flipH="1">
              <a:off x="3259068" y="2061146"/>
              <a:ext cx="4052736" cy="1943918"/>
            </a:xfrm>
            <a:prstGeom prst="wedgeEllipseCallout">
              <a:avLst>
                <a:gd name="adj1" fmla="val -29767"/>
                <a:gd name="adj2" fmla="val 59845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ПО и онлайн сервер</a:t>
              </a:r>
              <a:endParaRPr lang="ru-RU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28600"/>
            <a:ext cx="5328592" cy="914400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Актуальность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714488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С 2016 года – два экзамена по выбору за</a:t>
            </a:r>
          </a:p>
          <a:p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курс основной средней школы (9 класс)</a:t>
            </a:r>
          </a:p>
          <a:p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Изменение формата устной части ОГЭ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Новая форма проведения устной части</a:t>
            </a:r>
          </a:p>
          <a:p>
            <a:pPr>
              <a:buClr>
                <a:srgbClr val="C00000"/>
              </a:buClr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экзамена по английскому языку(компьютеризированный экзамен)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Ограниченный выбор пособий по подготовке к новому формату экзамена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PFIBSbYaA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825305" cy="122413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00042"/>
            <a:ext cx="7067128" cy="64295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Результаты ОГЭ по английскому 2016</a:t>
            </a: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571744"/>
          <a:ext cx="8501120" cy="261461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758852"/>
                <a:gridCol w="1612282"/>
                <a:gridCol w="2272468"/>
                <a:gridCol w="2857518"/>
              </a:tblGrid>
              <a:tr h="785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u="none" strike="noStrike" dirty="0">
                          <a:latin typeface="Arial" pitchFamily="34" charset="0"/>
                          <a:cs typeface="Arial" pitchFamily="34" charset="0"/>
                        </a:rPr>
                        <a:t>Фамилия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u="none" strike="noStrike" dirty="0">
                          <a:latin typeface="Arial" pitchFamily="34" charset="0"/>
                          <a:cs typeface="Arial" pitchFamily="34" charset="0"/>
                        </a:rPr>
                        <a:t>Имя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u="none" strike="noStrike" dirty="0">
                          <a:latin typeface="Arial" pitchFamily="34" charset="0"/>
                          <a:cs typeface="Arial" pitchFamily="34" charset="0"/>
                        </a:rPr>
                        <a:t>Отчество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u="none" strike="noStrike" dirty="0">
                          <a:latin typeface="Arial" pitchFamily="34" charset="0"/>
                          <a:cs typeface="Arial" pitchFamily="34" charset="0"/>
                        </a:rPr>
                        <a:t>Устная часть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</a:tr>
              <a:tr h="365760">
                <a:tc rowSpan="2">
                  <a:txBody>
                    <a:bodyPr/>
                    <a:lstStyle/>
                    <a:p>
                      <a:pPr algn="ctr" rtl="0" fontAlgn="ctr">
                        <a:lnSpc>
                          <a:spcPct val="200000"/>
                        </a:lnSpc>
                      </a:pPr>
                      <a:r>
                        <a:rPr lang="ru-RU" sz="2400" u="none" strike="noStrike" dirty="0">
                          <a:latin typeface="Arial" pitchFamily="34" charset="0"/>
                          <a:cs typeface="Arial" pitchFamily="34" charset="0"/>
                        </a:rPr>
                        <a:t>Осипенкова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lnSpc>
                          <a:spcPct val="200000"/>
                        </a:lnSpc>
                      </a:pPr>
                      <a:r>
                        <a:rPr lang="ru-RU" sz="2400" u="none" strike="noStrike" dirty="0">
                          <a:latin typeface="Arial" pitchFamily="34" charset="0"/>
                          <a:cs typeface="Arial" pitchFamily="34" charset="0"/>
                        </a:rPr>
                        <a:t>Анастасия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lnSpc>
                          <a:spcPct val="200000"/>
                        </a:lnSpc>
                      </a:pPr>
                      <a:r>
                        <a:rPr lang="ru-RU" sz="2400" u="none" strike="noStrike" dirty="0">
                          <a:latin typeface="Arial" pitchFamily="34" charset="0"/>
                          <a:cs typeface="Arial" pitchFamily="34" charset="0"/>
                        </a:rPr>
                        <a:t>Александровна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200000"/>
                        </a:lnSpc>
                      </a:pPr>
                      <a:r>
                        <a:rPr lang="ru-RU" sz="2400" u="none" strike="noStrike" dirty="0">
                          <a:latin typeface="Arial" pitchFamily="34" charset="0"/>
                          <a:cs typeface="Arial" pitchFamily="34" charset="0"/>
                        </a:rPr>
                        <a:t>2(2)6(6)3(3)2(2)1(2)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ru-RU" sz="2400" b="1" i="1" u="sng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14 баллов</a:t>
                      </a:r>
                      <a:r>
                        <a:rPr lang="ru-RU" sz="24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из 15 баллов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9" descr="PFIBSbYaA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50318"/>
            <a:ext cx="794525" cy="1178481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4857760"/>
            <a:ext cx="3602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2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8" name="Picture 4" descr="http://comps.canstockphoto.com/can-stock-photo_csp7515387.jpg"/>
          <p:cNvPicPr>
            <a:picLocks noChangeAspect="1" noChangeArrowheads="1"/>
          </p:cNvPicPr>
          <p:nvPr/>
        </p:nvPicPr>
        <p:blipFill>
          <a:blip r:embed="rId2"/>
          <a:srcRect b="8536"/>
          <a:stretch>
            <a:fillRect/>
          </a:stretch>
        </p:blipFill>
        <p:spPr bwMode="auto">
          <a:xfrm>
            <a:off x="2714612" y="1857364"/>
            <a:ext cx="3243266" cy="2702741"/>
          </a:xfrm>
          <a:prstGeom prst="rect">
            <a:avLst/>
          </a:prstGeom>
          <a:noFill/>
        </p:spPr>
      </p:pic>
      <p:pic>
        <p:nvPicPr>
          <p:cNvPr id="4" name="Picture 9" descr="PFIBSbYaA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825305" cy="122413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296863" y="285728"/>
            <a:ext cx="8847137" cy="7635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800" b="1" i="1" dirty="0" smtClean="0">
                <a:solidFill>
                  <a:srgbClr val="C00000"/>
                </a:solidFill>
              </a:rPr>
              <a:t>Источники</a:t>
            </a:r>
            <a:endParaRPr lang="en-US" sz="2800" b="1" i="1" dirty="0" smtClean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596" y="1643050"/>
            <a:ext cx="7643866" cy="3714776"/>
          </a:xfrm>
        </p:spPr>
        <p:txBody>
          <a:bodyPr rtlCol="0">
            <a:normAutofit/>
          </a:bodyPr>
          <a:lstStyle/>
          <a:p>
            <a:pPr marL="899160" indent="0" algn="ctr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i="1" dirty="0">
                <a:solidFill>
                  <a:schemeClr val="tx1"/>
                </a:solidFill>
                <a:ea typeface="Calibri" panose="020F0502020204030204" pitchFamily="34" charset="0"/>
              </a:rPr>
              <a:t> </a:t>
            </a:r>
            <a:endParaRPr lang="ru-RU" sz="18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Clr>
                <a:srgbClr val="C00000"/>
              </a:buClr>
              <a:buSzPct val="81000"/>
              <a:buFont typeface="+mj-lt"/>
              <a:buAutoNum type="arabicPeriod"/>
              <a:defRPr/>
            </a:pPr>
            <a:r>
              <a:rPr lang="ru-RU" sz="1800" dirty="0" smtClean="0">
                <a:solidFill>
                  <a:schemeClr val="tx1"/>
                </a:solidFill>
                <a:ea typeface="Calibri" panose="020F0502020204030204" pitchFamily="34" charset="0"/>
              </a:rPr>
              <a:t>Елухина </a:t>
            </a:r>
            <a:r>
              <a:rPr lang="ru-RU" sz="1800" dirty="0">
                <a:solidFill>
                  <a:schemeClr val="tx1"/>
                </a:solidFill>
                <a:ea typeface="Calibri" panose="020F0502020204030204" pitchFamily="34" charset="0"/>
              </a:rPr>
              <a:t>Н. В. Устное общение на уроке, средства и приемы его организации / Н. В. Елухина // Иностранные языки в школе. – 2010. - № 4. – С. 20-22.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Clr>
                <a:srgbClr val="C00000"/>
              </a:buClr>
              <a:buSzPct val="81000"/>
              <a:buFont typeface="+mj-lt"/>
              <a:buAutoNum type="arabicPeriod"/>
              <a:defRPr/>
            </a:pPr>
            <a:r>
              <a:rPr lang="ru-RU" sz="1800" dirty="0" smtClean="0"/>
              <a:t>Ю.С. Веселова: ОГЭ-2016 Английский язык (+ CD) - Интеллект-Центр, 2016 г.</a:t>
            </a:r>
          </a:p>
          <a:p>
            <a:pPr marL="342900" indent="-342900">
              <a:buClr>
                <a:srgbClr val="C00000"/>
              </a:buClr>
              <a:buSzPct val="81000"/>
              <a:buFont typeface="+mj-lt"/>
              <a:buAutoNum type="arabicPeriod"/>
              <a:defRPr/>
            </a:pPr>
            <a:r>
              <a:rPr lang="ru-RU" sz="1800" dirty="0" smtClean="0"/>
              <a:t>А.В. Мишин Английский язык. Основной  государственный экзамен. Устная часть. – М.: Просвещение, 2016. – 36 с. : ил.</a:t>
            </a:r>
          </a:p>
          <a:p>
            <a:pPr marL="342900" indent="-342900">
              <a:buClr>
                <a:srgbClr val="C00000"/>
              </a:buClr>
              <a:buSzPct val="81000"/>
              <a:buFont typeface="+mj-lt"/>
              <a:buAutoNum type="arabicPeriod"/>
              <a:defRPr/>
            </a:pPr>
            <a:r>
              <a:rPr lang="ru-RU" sz="1800" dirty="0" smtClean="0"/>
              <a:t>Р.П. Мильруд ОГЭ. Английский язык : Устная часть.  Тренировочные тесты: учебное пособие </a:t>
            </a:r>
            <a:r>
              <a:rPr lang="ru-RU" sz="1800" i="1" dirty="0" smtClean="0"/>
              <a:t>- Обнинск : Титул, </a:t>
            </a:r>
            <a:r>
              <a:rPr lang="ru-RU" sz="1800" dirty="0" smtClean="0"/>
              <a:t>2016.- 24 с.: ил.</a:t>
            </a:r>
          </a:p>
          <a:p>
            <a:pPr marL="342900" indent="-342900">
              <a:buClr>
                <a:srgbClr val="C00000"/>
              </a:buClr>
              <a:buSzPct val="81000"/>
              <a:buFont typeface="+mj-lt"/>
              <a:buAutoNum type="arabicPeriod"/>
              <a:defRPr/>
            </a:pPr>
            <a:endParaRPr lang="ru-RU" sz="1800" dirty="0" smtClean="0"/>
          </a:p>
          <a:p>
            <a:pPr marL="342900" indent="-342900">
              <a:buClr>
                <a:srgbClr val="C00000"/>
              </a:buClr>
              <a:buSzPct val="81000"/>
              <a:buNone/>
              <a:defRPr/>
            </a:pPr>
            <a:endParaRPr lang="ru-RU" sz="1800" dirty="0" smtClean="0">
              <a:solidFill>
                <a:schemeClr val="tx1"/>
              </a:solidFill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 smtClean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sz="1800" dirty="0" smtClean="0">
              <a:solidFill>
                <a:prstClr val="black"/>
              </a:solidFill>
            </a:endParaRPr>
          </a:p>
        </p:txBody>
      </p:sp>
      <p:sp>
        <p:nvSpPr>
          <p:cNvPr id="17412" name="Прямоугольник 1"/>
          <p:cNvSpPr>
            <a:spLocks noChangeArrowheads="1"/>
          </p:cNvSpPr>
          <p:nvPr/>
        </p:nvSpPr>
        <p:spPr bwMode="auto">
          <a:xfrm>
            <a:off x="1060450" y="2690813"/>
            <a:ext cx="76342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Diagram 12"/>
          <p:cNvGraphicFramePr/>
          <p:nvPr/>
        </p:nvGraphicFramePr>
        <p:xfrm>
          <a:off x="-6117350" y="1991916"/>
          <a:ext cx="5344675" cy="244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9" descr="PFIBSbYaAM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04664"/>
            <a:ext cx="825305" cy="122413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260648"/>
            <a:ext cx="5832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Устная часть ОГЭ в новом формате</a:t>
            </a: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21316"/>
            <a:ext cx="4032448" cy="540800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00428"/>
            <a:ext cx="4033267" cy="544631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9" descr="PFIBSbYaAM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548680"/>
            <a:ext cx="582568" cy="86409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9" name="Выноска 2 8"/>
          <p:cNvSpPr/>
          <p:nvPr/>
        </p:nvSpPr>
        <p:spPr>
          <a:xfrm flipH="1">
            <a:off x="251520" y="1340768"/>
            <a:ext cx="2808312" cy="1008112"/>
          </a:xfrm>
          <a:prstGeom prst="borderCallout2">
            <a:avLst>
              <a:gd name="adj1" fmla="val 18750"/>
              <a:gd name="adj2" fmla="val 684"/>
              <a:gd name="adj3" fmla="val 18750"/>
              <a:gd name="adj4" fmla="val -16667"/>
              <a:gd name="adj5" fmla="val 133432"/>
              <a:gd name="adj6" fmla="val -28133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Чтение текста вслух </a:t>
            </a:r>
          </a:p>
        </p:txBody>
      </p:sp>
      <p:sp>
        <p:nvSpPr>
          <p:cNvPr id="10" name="Выноска 2 9"/>
          <p:cNvSpPr/>
          <p:nvPr/>
        </p:nvSpPr>
        <p:spPr>
          <a:xfrm>
            <a:off x="2123728" y="3501008"/>
            <a:ext cx="3168352" cy="100811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3196"/>
              <a:gd name="adj6" fmla="val -3062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>
              <a:spcBef>
                <a:spcPct val="20000"/>
              </a:spcBef>
              <a:buFont typeface="+mj-lt"/>
              <a:buAutoNum type="arabicPeriod" startAt="2"/>
            </a:pP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Условный диалог-расспрос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Выноска 2 10"/>
          <p:cNvSpPr/>
          <p:nvPr/>
        </p:nvSpPr>
        <p:spPr>
          <a:xfrm flipH="1">
            <a:off x="4499992" y="1268760"/>
            <a:ext cx="3240360" cy="1008112"/>
          </a:xfrm>
          <a:prstGeom prst="borderCallout2">
            <a:avLst>
              <a:gd name="adj1" fmla="val 20145"/>
              <a:gd name="adj2" fmla="val -1387"/>
              <a:gd name="adj3" fmla="val 18750"/>
              <a:gd name="adj4" fmla="val -16667"/>
              <a:gd name="adj5" fmla="val 73428"/>
              <a:gd name="adj6" fmla="val -23111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>
              <a:spcBef>
                <a:spcPct val="20000"/>
              </a:spcBef>
              <a:buFont typeface="+mj-lt"/>
              <a:buAutoNum type="arabicPeriod" startAt="3"/>
            </a:pP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Тематическое монологическое высказывание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9" descr="Useful_Link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974566"/>
            <a:ext cx="1527969" cy="1478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52400"/>
            <a:ext cx="6408712" cy="56195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Что оценивается в Задании 1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35059"/>
            <a:ext cx="7560840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Умение выразительного чтения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Произносительные навыки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Паузы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Фразовое ударение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Интонационные контуры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Произношение слов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Ударение в словах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Допускается не более ПЯТИ фонетических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ошибок, в том числе ОДНА-ДВЕ ошибки,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искажающие смысл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Максимальный балл – 2 балла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9" descr="PFIBSbYaA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825305" cy="1224136"/>
          </a:xfrm>
          <a:prstGeom prst="rect">
            <a:avLst/>
          </a:prstGeom>
          <a:noFill/>
          <a:effectLst>
            <a:softEdge rad="63500"/>
          </a:effectLst>
        </p:spPr>
      </p:pic>
      <p:grpSp>
        <p:nvGrpSpPr>
          <p:cNvPr id="8" name="Группа 7"/>
          <p:cNvGrpSpPr/>
          <p:nvPr/>
        </p:nvGrpSpPr>
        <p:grpSpPr>
          <a:xfrm>
            <a:off x="3995936" y="2564904"/>
            <a:ext cx="4912345" cy="3778143"/>
            <a:chOff x="3995936" y="2564904"/>
            <a:chExt cx="4912345" cy="3778143"/>
          </a:xfrm>
        </p:grpSpPr>
        <p:pic>
          <p:nvPicPr>
            <p:cNvPr id="7" name="Picture 9" descr="Useful_Link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4048" y="2564904"/>
              <a:ext cx="3904233" cy="3778143"/>
            </a:xfrm>
            <a:prstGeom prst="rect">
              <a:avLst/>
            </a:prstGeom>
            <a:noFill/>
          </p:spPr>
        </p:pic>
        <p:sp>
          <p:nvSpPr>
            <p:cNvPr id="9" name="Овальная выноска 8"/>
            <p:cNvSpPr/>
            <p:nvPr/>
          </p:nvSpPr>
          <p:spPr>
            <a:xfrm flipH="1">
              <a:off x="3995936" y="2636912"/>
              <a:ext cx="2952328" cy="1368152"/>
            </a:xfrm>
            <a:prstGeom prst="wedgeEllipseCallout">
              <a:avLst>
                <a:gd name="adj1" fmla="val -36665"/>
                <a:gd name="adj2" fmla="val 6054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i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Чтение текста вслух</a:t>
              </a:r>
              <a:endParaRPr lang="ru-RU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19672" y="152400"/>
            <a:ext cx="6408712" cy="56195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Пример из УМК </a:t>
            </a:r>
            <a:r>
              <a:rPr lang="en-US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“Enjoy English – 9”</a:t>
            </a:r>
            <a:endParaRPr kumimoji="0" lang="ru-RU" sz="2800" b="1" i="1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9" descr="PFIBSbYaA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745160" cy="110526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/>
          <a:stretch>
            <a:fillRect/>
          </a:stretch>
        </p:blipFill>
        <p:spPr bwMode="auto">
          <a:xfrm>
            <a:off x="2143108" y="1560362"/>
            <a:ext cx="5857884" cy="208139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8" name="Выноска 2 7"/>
          <p:cNvSpPr/>
          <p:nvPr/>
        </p:nvSpPr>
        <p:spPr>
          <a:xfrm flipH="1">
            <a:off x="1785918" y="928670"/>
            <a:ext cx="2214578" cy="57150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8500"/>
              <a:gd name="adj6" fmla="val -3428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Интонационные контуры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lum bright="-20000" contrast="40000"/>
          </a:blip>
          <a:srcRect/>
          <a:stretch>
            <a:fillRect/>
          </a:stretch>
        </p:blipFill>
        <p:spPr bwMode="auto">
          <a:xfrm>
            <a:off x="1142976" y="4357694"/>
            <a:ext cx="2996194" cy="221457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0" name="Выноска 2 9"/>
          <p:cNvSpPr/>
          <p:nvPr/>
        </p:nvSpPr>
        <p:spPr>
          <a:xfrm flipH="1">
            <a:off x="214282" y="3714752"/>
            <a:ext cx="2714644" cy="50006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8500"/>
              <a:gd name="adj6" fmla="val -3428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Произношение слов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lum bright="-10000" contrast="40000"/>
          </a:blip>
          <a:srcRect/>
          <a:stretch>
            <a:fillRect/>
          </a:stretch>
        </p:blipFill>
        <p:spPr bwMode="auto">
          <a:xfrm>
            <a:off x="4572000" y="4429132"/>
            <a:ext cx="2838453" cy="212603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2" name="Выноска 2 11"/>
          <p:cNvSpPr/>
          <p:nvPr/>
        </p:nvSpPr>
        <p:spPr>
          <a:xfrm>
            <a:off x="6429388" y="3786190"/>
            <a:ext cx="2205054" cy="57150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8500"/>
              <a:gd name="adj6" fmla="val -3428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Ударение в словах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57158" y="1928802"/>
            <a:ext cx="850112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9" descr="PFIBSbYaA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825305" cy="122413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714480" y="214290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Clr>
                <a:srgbClr val="C00000"/>
              </a:buClr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Памятка  </a:t>
            </a:r>
            <a:r>
              <a:rPr lang="ru-RU" b="1" i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«Основные принципы чтения вслух»</a:t>
            </a:r>
          </a:p>
        </p:txBody>
      </p:sp>
      <p:sp>
        <p:nvSpPr>
          <p:cNvPr id="10" name="Выноска 2 9"/>
          <p:cNvSpPr/>
          <p:nvPr/>
        </p:nvSpPr>
        <p:spPr>
          <a:xfrm flipH="1">
            <a:off x="285720" y="1714488"/>
            <a:ext cx="2786082" cy="714380"/>
          </a:xfrm>
          <a:prstGeom prst="borderCallout2">
            <a:avLst>
              <a:gd name="adj1" fmla="val 18750"/>
              <a:gd name="adj2" fmla="val 684"/>
              <a:gd name="adj3" fmla="val 18750"/>
              <a:gd name="adj4" fmla="val -16667"/>
              <a:gd name="adj5" fmla="val 139527"/>
              <a:gd name="adj6" fmla="val -28521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Ищем слова, вызывающие трудности</a:t>
            </a:r>
          </a:p>
        </p:txBody>
      </p:sp>
      <p:sp>
        <p:nvSpPr>
          <p:cNvPr id="11" name="Выноска 2 10"/>
          <p:cNvSpPr/>
          <p:nvPr/>
        </p:nvSpPr>
        <p:spPr>
          <a:xfrm>
            <a:off x="6572232" y="785794"/>
            <a:ext cx="2571768" cy="714380"/>
          </a:xfrm>
          <a:prstGeom prst="borderCallout2">
            <a:avLst>
              <a:gd name="adj1" fmla="val 18750"/>
              <a:gd name="adj2" fmla="val 684"/>
              <a:gd name="adj3" fmla="val 18750"/>
              <a:gd name="adj4" fmla="val -16667"/>
              <a:gd name="adj5" fmla="val 280587"/>
              <a:gd name="adj6" fmla="val -65165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Повторяем правила чтения</a:t>
            </a:r>
          </a:p>
        </p:txBody>
      </p:sp>
      <p:sp>
        <p:nvSpPr>
          <p:cNvPr id="13" name="Выноска 2 12"/>
          <p:cNvSpPr/>
          <p:nvPr/>
        </p:nvSpPr>
        <p:spPr>
          <a:xfrm>
            <a:off x="6572232" y="1785926"/>
            <a:ext cx="2571768" cy="714380"/>
          </a:xfrm>
          <a:prstGeom prst="borderCallout2">
            <a:avLst>
              <a:gd name="adj1" fmla="val 18750"/>
              <a:gd name="adj2" fmla="val 684"/>
              <a:gd name="adj3" fmla="val 18750"/>
              <a:gd name="adj4" fmla="val -16667"/>
              <a:gd name="adj5" fmla="val 139527"/>
              <a:gd name="adj6" fmla="val -28521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Расставляем паузы</a:t>
            </a:r>
          </a:p>
        </p:txBody>
      </p:sp>
      <p:sp>
        <p:nvSpPr>
          <p:cNvPr id="14" name="Выноска 2 13"/>
          <p:cNvSpPr/>
          <p:nvPr/>
        </p:nvSpPr>
        <p:spPr>
          <a:xfrm flipH="1">
            <a:off x="285720" y="5429264"/>
            <a:ext cx="2643206" cy="714380"/>
          </a:xfrm>
          <a:prstGeom prst="borderCallout2">
            <a:avLst>
              <a:gd name="adj1" fmla="val 18750"/>
              <a:gd name="adj2" fmla="val 684"/>
              <a:gd name="adj3" fmla="val 18750"/>
              <a:gd name="adj4" fmla="val -16667"/>
              <a:gd name="adj5" fmla="val -58567"/>
              <a:gd name="adj6" fmla="val -33051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Читаем за диктором</a:t>
            </a:r>
          </a:p>
        </p:txBody>
      </p:sp>
      <p:sp>
        <p:nvSpPr>
          <p:cNvPr id="15" name="Выноска 2 14"/>
          <p:cNvSpPr/>
          <p:nvPr/>
        </p:nvSpPr>
        <p:spPr>
          <a:xfrm flipH="1">
            <a:off x="285720" y="2928934"/>
            <a:ext cx="2724168" cy="714380"/>
          </a:xfrm>
          <a:prstGeom prst="borderCallout2">
            <a:avLst>
              <a:gd name="adj1" fmla="val 18750"/>
              <a:gd name="adj2" fmla="val 684"/>
              <a:gd name="adj3" fmla="val 18750"/>
              <a:gd name="adj4" fmla="val -16667"/>
              <a:gd name="adj5" fmla="val 139527"/>
              <a:gd name="adj6" fmla="val -28521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Расставляем фразовое ударение</a:t>
            </a:r>
          </a:p>
        </p:txBody>
      </p:sp>
      <p:sp>
        <p:nvSpPr>
          <p:cNvPr id="16" name="Выноска 2 15"/>
          <p:cNvSpPr/>
          <p:nvPr/>
        </p:nvSpPr>
        <p:spPr>
          <a:xfrm>
            <a:off x="5214942" y="5500702"/>
            <a:ext cx="2990872" cy="714380"/>
          </a:xfrm>
          <a:prstGeom prst="borderCallout2">
            <a:avLst>
              <a:gd name="adj1" fmla="val 18750"/>
              <a:gd name="adj2" fmla="val 684"/>
              <a:gd name="adj3" fmla="val 18750"/>
              <a:gd name="adj4" fmla="val -16667"/>
              <a:gd name="adj5" fmla="val -58567"/>
              <a:gd name="adj6" fmla="val -33051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Закончи предложение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85728"/>
            <a:ext cx="59293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Использование мультимедийных программ при обучении говорению</a:t>
            </a:r>
            <a:endParaRPr lang="ru-RU" sz="28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http://www.clarityenglish.com/screenshot/original/skyp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143116"/>
            <a:ext cx="1840036" cy="16192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1714488"/>
            <a:ext cx="39290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 Pronunciation</a:t>
            </a:r>
          </a:p>
          <a:p>
            <a:pPr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Pronunciation Coach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://www.qweas.com/downloads/education/languages/scr-pronunciation-co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071942"/>
            <a:ext cx="2283039" cy="1785950"/>
          </a:xfrm>
          <a:prstGeom prst="rect">
            <a:avLst/>
          </a:prstGeom>
          <a:noFill/>
        </p:spPr>
      </p:pic>
      <p:pic>
        <p:nvPicPr>
          <p:cNvPr id="6" name="Picture 9" descr="PFIBSbYaAM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48680"/>
            <a:ext cx="825305" cy="122413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52400"/>
            <a:ext cx="659566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Task</a:t>
            </a:r>
            <a:r>
              <a:rPr lang="ru-RU" b="1" dirty="0" smtClean="0"/>
              <a:t> 2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i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</a:rPr>
              <a:t>Условный диалог-расспрос</a:t>
            </a:r>
            <a:endParaRPr lang="ru-RU" i="1" dirty="0">
              <a:ln w="10541" cmpd="sng">
                <a:noFill/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1643042" y="1357298"/>
            <a:ext cx="6165942" cy="48577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" name="Picture 9" descr="PFIBSbYaA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825305" cy="122413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52400"/>
            <a:ext cx="6408712" cy="8477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Что оценивается в Задании 2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714488"/>
            <a:ext cx="6000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Коммуникативная составляющая ответа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Полнота ответа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Допускаются лексические, грамматические и фонетические погрешности, не затрудняющие восприятия 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Максимальный балл – 6 баллов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9" descr="PFIBSbYaA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825305" cy="1224136"/>
          </a:xfrm>
          <a:prstGeom prst="rect">
            <a:avLst/>
          </a:prstGeom>
          <a:noFill/>
          <a:effectLst>
            <a:softEdge rad="63500"/>
          </a:effectLst>
        </p:spPr>
      </p:pic>
      <p:grpSp>
        <p:nvGrpSpPr>
          <p:cNvPr id="8" name="Группа 7"/>
          <p:cNvGrpSpPr/>
          <p:nvPr/>
        </p:nvGrpSpPr>
        <p:grpSpPr>
          <a:xfrm>
            <a:off x="5572132" y="3929066"/>
            <a:ext cx="3336149" cy="2413981"/>
            <a:chOff x="3995936" y="2564904"/>
            <a:chExt cx="4912345" cy="3778143"/>
          </a:xfrm>
        </p:grpSpPr>
        <p:pic>
          <p:nvPicPr>
            <p:cNvPr id="10" name="Picture 9" descr="Useful_Link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4048" y="2564904"/>
              <a:ext cx="3904233" cy="3778143"/>
            </a:xfrm>
            <a:prstGeom prst="rect">
              <a:avLst/>
            </a:prstGeom>
            <a:noFill/>
          </p:spPr>
        </p:pic>
        <p:sp>
          <p:nvSpPr>
            <p:cNvPr id="11" name="Овальная выноска 10"/>
            <p:cNvSpPr/>
            <p:nvPr/>
          </p:nvSpPr>
          <p:spPr>
            <a:xfrm flipH="1">
              <a:off x="3995936" y="2636912"/>
              <a:ext cx="2952328" cy="1368152"/>
            </a:xfrm>
            <a:prstGeom prst="wedgeEllipseCallout">
              <a:avLst>
                <a:gd name="adj1" fmla="val -36665"/>
                <a:gd name="adj2" fmla="val 6054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Диалог-расспрос</a:t>
              </a:r>
              <a:endParaRPr lang="ru-RU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421</TotalTime>
  <Words>714</Words>
  <Application>Microsoft Office PowerPoint</Application>
  <PresentationFormat>Экран (4:3)</PresentationFormat>
  <Paragraphs>143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Начальная</vt:lpstr>
      <vt:lpstr>Подготовка к устной части ОГЭ по английскому языку: выполнение заданий  (из опыта работы)</vt:lpstr>
      <vt:lpstr>Актуальность</vt:lpstr>
      <vt:lpstr>Слайд 3</vt:lpstr>
      <vt:lpstr>Что оценивается в Задании 1</vt:lpstr>
      <vt:lpstr>Слайд 5</vt:lpstr>
      <vt:lpstr>Слайд 6</vt:lpstr>
      <vt:lpstr>Слайд 7</vt:lpstr>
      <vt:lpstr>Task 2  Условный диалог-расспрос</vt:lpstr>
      <vt:lpstr>Что оценивается в Задании 2</vt:lpstr>
      <vt:lpstr>Тренировочные упражнения</vt:lpstr>
      <vt:lpstr>Пример из УМК “Enjoy English – 9”</vt:lpstr>
      <vt:lpstr>Task 3  Тематическое монологическое высказывание</vt:lpstr>
      <vt:lpstr>Что оценивается в Задании 3</vt:lpstr>
      <vt:lpstr>Тренировочные упражнения</vt:lpstr>
      <vt:lpstr>Тренировочные упражнения для неподготовленной речи</vt:lpstr>
      <vt:lpstr>Пример из УМК “Enjoy English – 9”</vt:lpstr>
      <vt:lpstr>Пример из УМК “Enjoy English – 9”</vt:lpstr>
      <vt:lpstr>Использование примерных вариантов  ОГЭ по английскому языку (устная часть). Ознакомление с заданиями, комментарии к ним</vt:lpstr>
      <vt:lpstr>Использование ПО и серверов для записи голоса в рамках заданного форматом экзамена времени</vt:lpstr>
      <vt:lpstr>Результаты ОГЭ по английскому 2016</vt:lpstr>
      <vt:lpstr>Слайд 21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46</cp:revision>
  <dcterms:created xsi:type="dcterms:W3CDTF">2016-08-09T19:40:14Z</dcterms:created>
  <dcterms:modified xsi:type="dcterms:W3CDTF">2016-08-12T10:22:55Z</dcterms:modified>
</cp:coreProperties>
</file>